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Kanit Light"/>
      <p:regular r:id="rId15"/>
    </p:embeddedFont>
    <p:embeddedFont>
      <p:font typeface="Kanit Light"/>
      <p:regular r:id="rId16"/>
    </p:embeddedFont>
    <p:embeddedFont>
      <p:font typeface="Kanit Light"/>
      <p:regular r:id="rId17"/>
    </p:embeddedFont>
    <p:embeddedFont>
      <p:font typeface="Kanit Light"/>
      <p:regular r:id="rId18"/>
    </p:embeddedFont>
    <p:embeddedFont>
      <p:font typeface="Martel Sans"/>
      <p:regular r:id="rId19"/>
    </p:embeddedFont>
    <p:embeddedFont>
      <p:font typeface="Martel Sans"/>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11392"/>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Navigating the Entrepreneurial Journey: From Vision to Reality</a:t>
            </a:r>
            <a:endParaRPr lang="en-US" sz="4450" dirty="0"/>
          </a:p>
        </p:txBody>
      </p:sp>
      <p:sp>
        <p:nvSpPr>
          <p:cNvPr id="4" name="Text 1"/>
          <p:cNvSpPr/>
          <p:nvPr/>
        </p:nvSpPr>
        <p:spPr>
          <a:xfrm>
            <a:off x="6280190" y="4077891"/>
            <a:ext cx="7556421" cy="2540318"/>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Entrepreneurship is the art of turning an idea into a viable business by assembling resources like money, people, and strategy. This presentation explores the four key steps to becoming a successful entrepreneur: deciding to become one, developing business ideas, moving from idea to firm, and managing growth. We will also examine a real-life case study of Sara Blakely, founder of Spanx, to inspire and motivate.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74539"/>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Step 1: Deciding to Become an Entrepreneur</a:t>
            </a:r>
            <a:endParaRPr lang="en-US" sz="4450" dirty="0"/>
          </a:p>
        </p:txBody>
      </p:sp>
      <p:sp>
        <p:nvSpPr>
          <p:cNvPr id="4" name="Shape 1"/>
          <p:cNvSpPr/>
          <p:nvPr/>
        </p:nvSpPr>
        <p:spPr>
          <a:xfrm>
            <a:off x="793790" y="2832259"/>
            <a:ext cx="3664863" cy="2410897"/>
          </a:xfrm>
          <a:prstGeom prst="roundRect">
            <a:avLst>
              <a:gd name="adj" fmla="val 3952"/>
            </a:avLst>
          </a:prstGeom>
          <a:solidFill>
            <a:srgbClr val="DFECE9"/>
          </a:solidFill>
          <a:ln w="7620">
            <a:solidFill>
              <a:srgbClr val="C5D2CF"/>
            </a:solidFill>
            <a:prstDash val="solid"/>
          </a:ln>
        </p:spPr>
      </p:sp>
      <p:sp>
        <p:nvSpPr>
          <p:cNvPr id="5" name="Text 2"/>
          <p:cNvSpPr/>
          <p:nvPr/>
        </p:nvSpPr>
        <p:spPr>
          <a:xfrm>
            <a:off x="1028224" y="306669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Passion for Business</a:t>
            </a:r>
            <a:endParaRPr lang="en-US" sz="2200" dirty="0"/>
          </a:p>
        </p:txBody>
      </p:sp>
      <p:sp>
        <p:nvSpPr>
          <p:cNvPr id="6" name="Text 3"/>
          <p:cNvSpPr/>
          <p:nvPr/>
        </p:nvSpPr>
        <p:spPr>
          <a:xfrm>
            <a:off x="1028224" y="3557111"/>
            <a:ext cx="3195995" cy="1451610"/>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Successful entrepreneurs share a deep passion for their business, driving them to overcome challenges.</a:t>
            </a:r>
            <a:endParaRPr lang="en-US" sz="1750" dirty="0"/>
          </a:p>
        </p:txBody>
      </p:sp>
      <p:sp>
        <p:nvSpPr>
          <p:cNvPr id="7" name="Shape 4"/>
          <p:cNvSpPr/>
          <p:nvPr/>
        </p:nvSpPr>
        <p:spPr>
          <a:xfrm>
            <a:off x="4685467" y="2832259"/>
            <a:ext cx="3664863" cy="2410897"/>
          </a:xfrm>
          <a:prstGeom prst="roundRect">
            <a:avLst>
              <a:gd name="adj" fmla="val 3952"/>
            </a:avLst>
          </a:prstGeom>
          <a:solidFill>
            <a:srgbClr val="DFECE9"/>
          </a:solidFill>
          <a:ln w="7620">
            <a:solidFill>
              <a:srgbClr val="C5D2CF"/>
            </a:solidFill>
            <a:prstDash val="solid"/>
          </a:ln>
        </p:spPr>
      </p:sp>
      <p:sp>
        <p:nvSpPr>
          <p:cNvPr id="8" name="Text 5"/>
          <p:cNvSpPr/>
          <p:nvPr/>
        </p:nvSpPr>
        <p:spPr>
          <a:xfrm>
            <a:off x="4919901" y="306669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High Intelligence</a:t>
            </a:r>
            <a:endParaRPr lang="en-US" sz="2200" dirty="0"/>
          </a:p>
        </p:txBody>
      </p:sp>
      <p:sp>
        <p:nvSpPr>
          <p:cNvPr id="9" name="Text 6"/>
          <p:cNvSpPr/>
          <p:nvPr/>
        </p:nvSpPr>
        <p:spPr>
          <a:xfrm>
            <a:off x="4919901" y="3557111"/>
            <a:ext cx="3195995" cy="1451610"/>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Intelligence helps entrepreneurs analyze situations and make informed decisions.</a:t>
            </a:r>
            <a:endParaRPr lang="en-US" sz="1750" dirty="0"/>
          </a:p>
        </p:txBody>
      </p:sp>
      <p:sp>
        <p:nvSpPr>
          <p:cNvPr id="10" name="Shape 7"/>
          <p:cNvSpPr/>
          <p:nvPr/>
        </p:nvSpPr>
        <p:spPr>
          <a:xfrm>
            <a:off x="793790" y="5469969"/>
            <a:ext cx="7556421" cy="1685092"/>
          </a:xfrm>
          <a:prstGeom prst="roundRect">
            <a:avLst>
              <a:gd name="adj" fmla="val 5654"/>
            </a:avLst>
          </a:prstGeom>
          <a:solidFill>
            <a:srgbClr val="DFECE9"/>
          </a:solidFill>
          <a:ln w="7620">
            <a:solidFill>
              <a:srgbClr val="C5D2CF"/>
            </a:solidFill>
            <a:prstDash val="solid"/>
          </a:ln>
        </p:spPr>
      </p:sp>
      <p:sp>
        <p:nvSpPr>
          <p:cNvPr id="11" name="Text 8"/>
          <p:cNvSpPr/>
          <p:nvPr/>
        </p:nvSpPr>
        <p:spPr>
          <a:xfrm>
            <a:off x="1028224" y="570440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Resilience</a:t>
            </a:r>
            <a:endParaRPr lang="en-US" sz="2200" dirty="0"/>
          </a:p>
        </p:txBody>
      </p:sp>
      <p:sp>
        <p:nvSpPr>
          <p:cNvPr id="12" name="Text 9"/>
          <p:cNvSpPr/>
          <p:nvPr/>
        </p:nvSpPr>
        <p:spPr>
          <a:xfrm>
            <a:off x="1028224" y="6194822"/>
            <a:ext cx="7087553" cy="725805"/>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They do not sit idle despite facing severe challenges, building habits to persist and grow.</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288256"/>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Step 2: Developing Successful Business Ideas</a:t>
            </a:r>
            <a:endParaRPr lang="en-US" sz="4450" dirty="0"/>
          </a:p>
        </p:txBody>
      </p:sp>
      <p:sp>
        <p:nvSpPr>
          <p:cNvPr id="4" name="Shape 1"/>
          <p:cNvSpPr/>
          <p:nvPr/>
        </p:nvSpPr>
        <p:spPr>
          <a:xfrm>
            <a:off x="6280190" y="3301127"/>
            <a:ext cx="510302" cy="510302"/>
          </a:xfrm>
          <a:prstGeom prst="roundRect">
            <a:avLst>
              <a:gd name="adj" fmla="val 18669"/>
            </a:avLst>
          </a:prstGeom>
          <a:solidFill>
            <a:srgbClr val="DFECE9"/>
          </a:solidFill>
          <a:ln w="7620">
            <a:solidFill>
              <a:srgbClr val="C5D2CF"/>
            </a:solidFill>
            <a:prstDash val="solid"/>
          </a:ln>
        </p:spPr>
      </p:sp>
      <p:sp>
        <p:nvSpPr>
          <p:cNvPr id="5" name="Text 2"/>
          <p:cNvSpPr/>
          <p:nvPr/>
        </p:nvSpPr>
        <p:spPr>
          <a:xfrm>
            <a:off x="7017306" y="330112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Finding Opportunities</a:t>
            </a:r>
            <a:endParaRPr lang="en-US" sz="2200" dirty="0"/>
          </a:p>
        </p:txBody>
      </p:sp>
      <p:sp>
        <p:nvSpPr>
          <p:cNvPr id="6" name="Text 3"/>
          <p:cNvSpPr/>
          <p:nvPr/>
        </p:nvSpPr>
        <p:spPr>
          <a:xfrm>
            <a:off x="7017306" y="3791545"/>
            <a:ext cx="2927747" cy="1088708"/>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Identify problems to solve or gaps in existing markets to generate ideas.</a:t>
            </a:r>
            <a:endParaRPr lang="en-US" sz="1750" dirty="0"/>
          </a:p>
        </p:txBody>
      </p:sp>
      <p:sp>
        <p:nvSpPr>
          <p:cNvPr id="7" name="Shape 4"/>
          <p:cNvSpPr/>
          <p:nvPr/>
        </p:nvSpPr>
        <p:spPr>
          <a:xfrm>
            <a:off x="10171867" y="3301127"/>
            <a:ext cx="510302" cy="510302"/>
          </a:xfrm>
          <a:prstGeom prst="roundRect">
            <a:avLst>
              <a:gd name="adj" fmla="val 18669"/>
            </a:avLst>
          </a:prstGeom>
          <a:solidFill>
            <a:srgbClr val="DFECE9"/>
          </a:solidFill>
          <a:ln w="7620">
            <a:solidFill>
              <a:srgbClr val="C5D2CF"/>
            </a:solidFill>
            <a:prstDash val="solid"/>
          </a:ln>
        </p:spPr>
      </p:sp>
      <p:sp>
        <p:nvSpPr>
          <p:cNvPr id="8" name="Text 5"/>
          <p:cNvSpPr/>
          <p:nvPr/>
        </p:nvSpPr>
        <p:spPr>
          <a:xfrm>
            <a:off x="10908983" y="330112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Feasibility Analysis</a:t>
            </a:r>
            <a:endParaRPr lang="en-US" sz="2200" dirty="0"/>
          </a:p>
        </p:txBody>
      </p:sp>
      <p:sp>
        <p:nvSpPr>
          <p:cNvPr id="9" name="Text 6"/>
          <p:cNvSpPr/>
          <p:nvPr/>
        </p:nvSpPr>
        <p:spPr>
          <a:xfrm>
            <a:off x="10908983" y="3791545"/>
            <a:ext cx="2927747" cy="1451610"/>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Evaluate ideas through product, market, organizational, and financial feasibility tests.</a:t>
            </a:r>
            <a:endParaRPr lang="en-US" sz="1750" dirty="0"/>
          </a:p>
        </p:txBody>
      </p:sp>
      <p:sp>
        <p:nvSpPr>
          <p:cNvPr id="10" name="Shape 7"/>
          <p:cNvSpPr/>
          <p:nvPr/>
        </p:nvSpPr>
        <p:spPr>
          <a:xfrm>
            <a:off x="6280190" y="5725120"/>
            <a:ext cx="510302" cy="510302"/>
          </a:xfrm>
          <a:prstGeom prst="roundRect">
            <a:avLst>
              <a:gd name="adj" fmla="val 18669"/>
            </a:avLst>
          </a:prstGeom>
          <a:solidFill>
            <a:srgbClr val="DFECE9"/>
          </a:solidFill>
          <a:ln w="7620">
            <a:solidFill>
              <a:srgbClr val="C5D2CF"/>
            </a:solidFill>
            <a:prstDash val="solid"/>
          </a:ln>
        </p:spPr>
      </p:sp>
      <p:sp>
        <p:nvSpPr>
          <p:cNvPr id="11" name="Text 8"/>
          <p:cNvSpPr/>
          <p:nvPr/>
        </p:nvSpPr>
        <p:spPr>
          <a:xfrm>
            <a:off x="7017306" y="572512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Critical Testing</a:t>
            </a:r>
            <a:endParaRPr lang="en-US" sz="2200" dirty="0"/>
          </a:p>
        </p:txBody>
      </p:sp>
      <p:sp>
        <p:nvSpPr>
          <p:cNvPr id="12" name="Text 9"/>
          <p:cNvSpPr/>
          <p:nvPr/>
        </p:nvSpPr>
        <p:spPr>
          <a:xfrm>
            <a:off x="7017306" y="6215539"/>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Each idea is critically tested to determine its worth and viability.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539960"/>
            <a:ext cx="10144363" cy="708779"/>
          </a:xfrm>
          <a:prstGeom prst="rect">
            <a:avLst/>
          </a:prstGeom>
          <a:noFill/>
          <a:ln/>
        </p:spPr>
        <p:txBody>
          <a:bodyPr wrap="none" lIns="0" tIns="0" rIns="0" bIns="0" rtlCol="0" anchor="t"/>
          <a:lstStyle/>
          <a:p>
            <a:pPr algn="l"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Step 3: From Idea to Entrepreneurial Firm</a:t>
            </a:r>
            <a:endParaRPr lang="en-US" sz="4450" dirty="0"/>
          </a:p>
        </p:txBody>
      </p:sp>
      <p:sp>
        <p:nvSpPr>
          <p:cNvPr id="3" name="Text 1"/>
          <p:cNvSpPr/>
          <p:nvPr/>
        </p:nvSpPr>
        <p:spPr>
          <a:xfrm>
            <a:off x="793790" y="3815715"/>
            <a:ext cx="3444716" cy="354330"/>
          </a:xfrm>
          <a:prstGeom prst="rect">
            <a:avLst/>
          </a:prstGeom>
          <a:noFill/>
          <a:ln/>
        </p:spPr>
        <p:txBody>
          <a:bodyPr wrap="none" lIns="0" tIns="0" rIns="0" bIns="0" rtlCol="0" anchor="t"/>
          <a:lstStyle/>
          <a:p>
            <a:pPr algn="l" indent="0" marL="0">
              <a:lnSpc>
                <a:spcPts val="2750"/>
              </a:lnSpc>
              <a:buNone/>
            </a:pPr>
            <a:r>
              <a:rPr lang="en-US" sz="2200" dirty="0">
                <a:solidFill>
                  <a:srgbClr val="272D45"/>
                </a:solidFill>
                <a:latin typeface="Kanit Light" pitchFamily="34" charset="0"/>
                <a:ea typeface="Kanit Light" pitchFamily="34" charset="-122"/>
                <a:cs typeface="Kanit Light" pitchFamily="34" charset="-120"/>
              </a:rPr>
              <a:t>Business Plan Development</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Create a detailed plan to approach investors and outline your business strategy.</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D45"/>
                </a:solidFill>
                <a:latin typeface="Kanit Light" pitchFamily="34" charset="0"/>
                <a:ea typeface="Kanit Light" pitchFamily="34" charset="-122"/>
                <a:cs typeface="Kanit Light" pitchFamily="34" charset="-120"/>
              </a:rPr>
              <a:t>Business Model</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Document how your business creates, delivers, and captures value for stakeholders.</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D45"/>
                </a:solidFill>
                <a:latin typeface="Kanit Light" pitchFamily="34" charset="0"/>
                <a:ea typeface="Kanit Light" pitchFamily="34" charset="-122"/>
                <a:cs typeface="Kanit Light" pitchFamily="34" charset="-120"/>
              </a:rPr>
              <a:t>Market Approach</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Decide whether to follow market giants or disrupt the market with a new approach.</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731163"/>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Step 4: Managing and Growing the Firm</a:t>
            </a:r>
            <a:endParaRPr lang="en-US" sz="4450" dirty="0"/>
          </a:p>
        </p:txBody>
      </p:sp>
      <p:pic>
        <p:nvPicPr>
          <p:cNvPr id="4" name="Image 1" descr="preencoded.png">    </p:cNvPr>
          <p:cNvPicPr>
            <a:picLocks noChangeAspect="1"/>
          </p:cNvPicPr>
          <p:nvPr/>
        </p:nvPicPr>
        <p:blipFill>
          <a:blip r:embed="rId2"/>
          <a:stretch>
            <a:fillRect/>
          </a:stretch>
        </p:blipFill>
        <p:spPr>
          <a:xfrm>
            <a:off x="6280190" y="2488883"/>
            <a:ext cx="1134070" cy="1669852"/>
          </a:xfrm>
          <a:prstGeom prst="rect">
            <a:avLst/>
          </a:prstGeom>
        </p:spPr>
      </p:pic>
      <p:sp>
        <p:nvSpPr>
          <p:cNvPr id="5" name="Text 1"/>
          <p:cNvSpPr/>
          <p:nvPr/>
        </p:nvSpPr>
        <p:spPr>
          <a:xfrm>
            <a:off x="7754422" y="271569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Competitor Analysis</a:t>
            </a:r>
            <a:endParaRPr lang="en-US" sz="2200" dirty="0"/>
          </a:p>
        </p:txBody>
      </p:sp>
      <p:sp>
        <p:nvSpPr>
          <p:cNvPr id="6" name="Text 2"/>
          <p:cNvSpPr/>
          <p:nvPr/>
        </p:nvSpPr>
        <p:spPr>
          <a:xfrm>
            <a:off x="7754422" y="3206115"/>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Understand rivals and market barriers before entering to avoid pitfalls.</a:t>
            </a:r>
            <a:endParaRPr lang="en-US" sz="1750" dirty="0"/>
          </a:p>
        </p:txBody>
      </p:sp>
      <p:pic>
        <p:nvPicPr>
          <p:cNvPr id="7" name="Image 2" descr="preencoded.png">    </p:cNvPr>
          <p:cNvPicPr>
            <a:picLocks noChangeAspect="1"/>
          </p:cNvPicPr>
          <p:nvPr/>
        </p:nvPicPr>
        <p:blipFill>
          <a:blip r:embed="rId3"/>
          <a:stretch>
            <a:fillRect/>
          </a:stretch>
        </p:blipFill>
        <p:spPr>
          <a:xfrm>
            <a:off x="6280190" y="4158734"/>
            <a:ext cx="1134070" cy="1669852"/>
          </a:xfrm>
          <a:prstGeom prst="rect">
            <a:avLst/>
          </a:prstGeom>
        </p:spPr>
      </p:pic>
      <p:sp>
        <p:nvSpPr>
          <p:cNvPr id="8" name="Text 3"/>
          <p:cNvSpPr/>
          <p:nvPr/>
        </p:nvSpPr>
        <p:spPr>
          <a:xfrm>
            <a:off x="7754422" y="4385548"/>
            <a:ext cx="3854410"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Legal &amp; Ethical Responsibilities</a:t>
            </a:r>
            <a:endParaRPr lang="en-US" sz="2200" dirty="0"/>
          </a:p>
        </p:txBody>
      </p:sp>
      <p:sp>
        <p:nvSpPr>
          <p:cNvPr id="9" name="Text 4"/>
          <p:cNvSpPr/>
          <p:nvPr/>
        </p:nvSpPr>
        <p:spPr>
          <a:xfrm>
            <a:off x="7754422" y="4875967"/>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Set moral standards and comply with legal requirements within the organization.</a:t>
            </a:r>
            <a:endParaRPr lang="en-US" sz="1750" dirty="0"/>
          </a:p>
        </p:txBody>
      </p:sp>
      <p:pic>
        <p:nvPicPr>
          <p:cNvPr id="10" name="Image 3" descr="preencoded.png">    </p:cNvPr>
          <p:cNvPicPr>
            <a:picLocks noChangeAspect="1"/>
          </p:cNvPicPr>
          <p:nvPr/>
        </p:nvPicPr>
        <p:blipFill>
          <a:blip r:embed="rId4"/>
          <a:stretch>
            <a:fillRect/>
          </a:stretch>
        </p:blipFill>
        <p:spPr>
          <a:xfrm>
            <a:off x="6280190" y="5828586"/>
            <a:ext cx="1134070" cy="1669852"/>
          </a:xfrm>
          <a:prstGeom prst="rect">
            <a:avLst/>
          </a:prstGeom>
        </p:spPr>
      </p:pic>
      <p:sp>
        <p:nvSpPr>
          <p:cNvPr id="11" name="Text 5"/>
          <p:cNvSpPr/>
          <p:nvPr/>
        </p:nvSpPr>
        <p:spPr>
          <a:xfrm>
            <a:off x="7754422" y="605540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3249"/>
                </a:solidFill>
                <a:latin typeface="Kanit Light" pitchFamily="34" charset="0"/>
                <a:ea typeface="Kanit Light" pitchFamily="34" charset="-122"/>
                <a:cs typeface="Kanit Light" pitchFamily="34" charset="-120"/>
              </a:rPr>
              <a:t>Team Passion</a:t>
            </a:r>
            <a:endParaRPr lang="en-US" sz="2200" dirty="0"/>
          </a:p>
        </p:txBody>
      </p:sp>
      <p:sp>
        <p:nvSpPr>
          <p:cNvPr id="12" name="Text 6"/>
          <p:cNvSpPr/>
          <p:nvPr/>
        </p:nvSpPr>
        <p:spPr>
          <a:xfrm>
            <a:off x="7754422" y="6545818"/>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Build dedication and enthusiasm in your team to sustain growth and success.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358509"/>
            <a:ext cx="12575500" cy="708779"/>
          </a:xfrm>
          <a:prstGeom prst="rect">
            <a:avLst/>
          </a:prstGeom>
          <a:noFill/>
          <a:ln/>
        </p:spPr>
        <p:txBody>
          <a:bodyPr wrap="none" lIns="0" tIns="0" rIns="0" bIns="0" rtlCol="0" anchor="t"/>
          <a:lstStyle/>
          <a:p>
            <a:pPr algn="l"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Case Study: Sara Blakely’s Entrepreneurial Journey</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D45"/>
                </a:solidFill>
                <a:latin typeface="Kanit Light" pitchFamily="34" charset="0"/>
                <a:ea typeface="Kanit Light" pitchFamily="34" charset="-122"/>
                <a:cs typeface="Kanit Light" pitchFamily="34" charset="-120"/>
              </a:rPr>
              <a:t>Problem Solving</a:t>
            </a:r>
            <a:endParaRPr lang="en-US" sz="2200" dirty="0"/>
          </a:p>
        </p:txBody>
      </p:sp>
      <p:sp>
        <p:nvSpPr>
          <p:cNvPr id="4" name="Text 2"/>
          <p:cNvSpPr/>
          <p:nvPr/>
        </p:nvSpPr>
        <p:spPr>
          <a:xfrm>
            <a:off x="793790" y="4215408"/>
            <a:ext cx="3978116" cy="1451610"/>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Sara created Spanx to solve a common problem for women, turning $5,000 into over a billion dollars.</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D45"/>
                </a:solidFill>
                <a:latin typeface="Kanit Light" pitchFamily="34" charset="0"/>
                <a:ea typeface="Kanit Light" pitchFamily="34" charset="-122"/>
                <a:cs typeface="Kanit Light" pitchFamily="34" charset="-120"/>
              </a:rPr>
              <a:t>Initial Challenges</a:t>
            </a:r>
            <a:endParaRPr lang="en-US" sz="2200" dirty="0"/>
          </a:p>
        </p:txBody>
      </p:sp>
      <p:sp>
        <p:nvSpPr>
          <p:cNvPr id="6" name="Text 4"/>
          <p:cNvSpPr/>
          <p:nvPr/>
        </p:nvSpPr>
        <p:spPr>
          <a:xfrm>
            <a:off x="5332928" y="4215408"/>
            <a:ext cx="3978116" cy="1088708"/>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Early sales struggled without a website, but Oprah’s endorsement sparked massive growth.</a:t>
            </a:r>
            <a:endParaRPr lang="en-US" sz="1750" dirty="0"/>
          </a:p>
        </p:txBody>
      </p:sp>
      <p:sp>
        <p:nvSpPr>
          <p:cNvPr id="7" name="Text 5"/>
          <p:cNvSpPr/>
          <p:nvPr/>
        </p:nvSpPr>
        <p:spPr>
          <a:xfrm>
            <a:off x="9872067" y="363426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72D45"/>
                </a:solidFill>
                <a:latin typeface="Kanit Light" pitchFamily="34" charset="0"/>
                <a:ea typeface="Kanit Light" pitchFamily="34" charset="-122"/>
                <a:cs typeface="Kanit Light" pitchFamily="34" charset="-120"/>
              </a:rPr>
              <a:t>Scaling Success</a:t>
            </a:r>
            <a:endParaRPr lang="en-US" sz="2200" dirty="0"/>
          </a:p>
        </p:txBody>
      </p:sp>
      <p:sp>
        <p:nvSpPr>
          <p:cNvPr id="8" name="Text 6"/>
          <p:cNvSpPr/>
          <p:nvPr/>
        </p:nvSpPr>
        <p:spPr>
          <a:xfrm>
            <a:off x="9872067" y="4215408"/>
            <a:ext cx="3978116" cy="1088708"/>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Spanx earned $10 million after media exposure and sold thousands of units on QVC in minutes.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2322" y="762953"/>
            <a:ext cx="7732157" cy="1260872"/>
          </a:xfrm>
          <a:prstGeom prst="rect">
            <a:avLst/>
          </a:prstGeom>
          <a:noFill/>
          <a:ln/>
        </p:spPr>
        <p:txBody>
          <a:bodyPr wrap="square" lIns="0" tIns="0" rIns="0" bIns="0" rtlCol="0" anchor="t"/>
          <a:lstStyle/>
          <a:p>
            <a:pPr algn="l" indent="0" marL="0">
              <a:lnSpc>
                <a:spcPts val="4950"/>
              </a:lnSpc>
              <a:buNone/>
            </a:pPr>
            <a:r>
              <a:rPr lang="en-US" sz="3950" dirty="0">
                <a:solidFill>
                  <a:srgbClr val="272D45"/>
                </a:solidFill>
                <a:latin typeface="Kanit Light" pitchFamily="34" charset="0"/>
                <a:ea typeface="Kanit Light" pitchFamily="34" charset="-122"/>
                <a:cs typeface="Kanit Light" pitchFamily="34" charset="-120"/>
              </a:rPr>
              <a:t>Lessons from Sara Blakely’s Journey</a:t>
            </a:r>
            <a:endParaRPr lang="en-US" sz="3950" dirty="0"/>
          </a:p>
        </p:txBody>
      </p:sp>
      <p:pic>
        <p:nvPicPr>
          <p:cNvPr id="4" name="Image 1" descr="preencoded.png">    </p:cNvPr>
          <p:cNvPicPr>
            <a:picLocks noChangeAspect="1"/>
          </p:cNvPicPr>
          <p:nvPr/>
        </p:nvPicPr>
        <p:blipFill>
          <a:blip r:embed="rId2"/>
          <a:stretch>
            <a:fillRect/>
          </a:stretch>
        </p:blipFill>
        <p:spPr>
          <a:xfrm>
            <a:off x="6192322" y="2326362"/>
            <a:ext cx="504230" cy="504230"/>
          </a:xfrm>
          <a:prstGeom prst="rect">
            <a:avLst/>
          </a:prstGeom>
        </p:spPr>
      </p:pic>
      <p:sp>
        <p:nvSpPr>
          <p:cNvPr id="5" name="Text 1"/>
          <p:cNvSpPr/>
          <p:nvPr/>
        </p:nvSpPr>
        <p:spPr>
          <a:xfrm>
            <a:off x="6192322" y="3032284"/>
            <a:ext cx="2375654" cy="315158"/>
          </a:xfrm>
          <a:prstGeom prst="rect">
            <a:avLst/>
          </a:prstGeom>
          <a:noFill/>
          <a:ln/>
        </p:spPr>
        <p:txBody>
          <a:bodyPr wrap="none" lIns="0" tIns="0" rIns="0" bIns="0" rtlCol="0" anchor="t"/>
          <a:lstStyle/>
          <a:p>
            <a:pPr algn="l" indent="0" marL="0">
              <a:lnSpc>
                <a:spcPts val="2450"/>
              </a:lnSpc>
              <a:buNone/>
            </a:pPr>
            <a:r>
              <a:rPr lang="en-US" sz="1950" dirty="0">
                <a:solidFill>
                  <a:srgbClr val="2C3249"/>
                </a:solidFill>
                <a:latin typeface="Kanit Light" pitchFamily="34" charset="0"/>
                <a:ea typeface="Kanit Light" pitchFamily="34" charset="-122"/>
                <a:cs typeface="Kanit Light" pitchFamily="34" charset="-120"/>
              </a:rPr>
              <a:t>Believe in Your Idea</a:t>
            </a:r>
            <a:endParaRPr lang="en-US" sz="1950" dirty="0"/>
          </a:p>
        </p:txBody>
      </p:sp>
      <p:sp>
        <p:nvSpPr>
          <p:cNvPr id="6" name="Text 2"/>
          <p:cNvSpPr/>
          <p:nvPr/>
        </p:nvSpPr>
        <p:spPr>
          <a:xfrm>
            <a:off x="6192322" y="3468410"/>
            <a:ext cx="2375654" cy="967978"/>
          </a:xfrm>
          <a:prstGeom prst="rect">
            <a:avLst/>
          </a:prstGeom>
          <a:noFill/>
          <a:ln/>
        </p:spPr>
        <p:txBody>
          <a:bodyPr wrap="square" lIns="0" tIns="0" rIns="0" bIns="0" rtlCol="0" anchor="t"/>
          <a:lstStyle/>
          <a:p>
            <a:pPr algn="l" indent="0" marL="0">
              <a:lnSpc>
                <a:spcPts val="2500"/>
              </a:lnSpc>
              <a:buNone/>
            </a:pPr>
            <a:r>
              <a:rPr lang="en-US" sz="1550" dirty="0">
                <a:solidFill>
                  <a:srgbClr val="2C3249"/>
                </a:solidFill>
                <a:latin typeface="Martel Sans" pitchFamily="34" charset="0"/>
                <a:ea typeface="Martel Sans" pitchFamily="34" charset="-122"/>
                <a:cs typeface="Martel Sans" pitchFamily="34" charset="-120"/>
              </a:rPr>
              <a:t>Stay confident despite rejections and negative feedback.</a:t>
            </a:r>
            <a:endParaRPr lang="en-US" sz="1550" dirty="0"/>
          </a:p>
        </p:txBody>
      </p:sp>
      <p:pic>
        <p:nvPicPr>
          <p:cNvPr id="7" name="Image 2" descr="preencoded.png">    </p:cNvPr>
          <p:cNvPicPr>
            <a:picLocks noChangeAspect="1"/>
          </p:cNvPicPr>
          <p:nvPr/>
        </p:nvPicPr>
        <p:blipFill>
          <a:blip r:embed="rId3"/>
          <a:stretch>
            <a:fillRect/>
          </a:stretch>
        </p:blipFill>
        <p:spPr>
          <a:xfrm>
            <a:off x="8870513" y="2326362"/>
            <a:ext cx="504230" cy="504230"/>
          </a:xfrm>
          <a:prstGeom prst="rect">
            <a:avLst/>
          </a:prstGeom>
        </p:spPr>
      </p:pic>
      <p:sp>
        <p:nvSpPr>
          <p:cNvPr id="8" name="Text 3"/>
          <p:cNvSpPr/>
          <p:nvPr/>
        </p:nvSpPr>
        <p:spPr>
          <a:xfrm>
            <a:off x="8870513" y="3032284"/>
            <a:ext cx="2375654" cy="315158"/>
          </a:xfrm>
          <a:prstGeom prst="rect">
            <a:avLst/>
          </a:prstGeom>
          <a:noFill/>
          <a:ln/>
        </p:spPr>
        <p:txBody>
          <a:bodyPr wrap="none" lIns="0" tIns="0" rIns="0" bIns="0" rtlCol="0" anchor="t"/>
          <a:lstStyle/>
          <a:p>
            <a:pPr algn="l" indent="0" marL="0">
              <a:lnSpc>
                <a:spcPts val="2450"/>
              </a:lnSpc>
              <a:buNone/>
            </a:pPr>
            <a:r>
              <a:rPr lang="en-US" sz="1950" dirty="0">
                <a:solidFill>
                  <a:srgbClr val="2C3249"/>
                </a:solidFill>
                <a:latin typeface="Kanit Light" pitchFamily="34" charset="0"/>
                <a:ea typeface="Kanit Light" pitchFamily="34" charset="-122"/>
                <a:cs typeface="Kanit Light" pitchFamily="34" charset="-120"/>
              </a:rPr>
              <a:t>Embrace Failure</a:t>
            </a:r>
            <a:endParaRPr lang="en-US" sz="1950" dirty="0"/>
          </a:p>
        </p:txBody>
      </p:sp>
      <p:sp>
        <p:nvSpPr>
          <p:cNvPr id="9" name="Text 4"/>
          <p:cNvSpPr/>
          <p:nvPr/>
        </p:nvSpPr>
        <p:spPr>
          <a:xfrm>
            <a:off x="8870513" y="3468410"/>
            <a:ext cx="2375654" cy="967978"/>
          </a:xfrm>
          <a:prstGeom prst="rect">
            <a:avLst/>
          </a:prstGeom>
          <a:noFill/>
          <a:ln/>
        </p:spPr>
        <p:txBody>
          <a:bodyPr wrap="square" lIns="0" tIns="0" rIns="0" bIns="0" rtlCol="0" anchor="t"/>
          <a:lstStyle/>
          <a:p>
            <a:pPr algn="l" indent="0" marL="0">
              <a:lnSpc>
                <a:spcPts val="2500"/>
              </a:lnSpc>
              <a:buNone/>
            </a:pPr>
            <a:r>
              <a:rPr lang="en-US" sz="1550" dirty="0">
                <a:solidFill>
                  <a:srgbClr val="2C3249"/>
                </a:solidFill>
                <a:latin typeface="Martel Sans" pitchFamily="34" charset="0"/>
                <a:ea typeface="Martel Sans" pitchFamily="34" charset="-122"/>
                <a:cs typeface="Martel Sans" pitchFamily="34" charset="-120"/>
              </a:rPr>
              <a:t>Learn from mistakes and foster a culture of innovation.</a:t>
            </a:r>
            <a:endParaRPr lang="en-US" sz="1550" dirty="0"/>
          </a:p>
        </p:txBody>
      </p:sp>
      <p:pic>
        <p:nvPicPr>
          <p:cNvPr id="10" name="Image 3" descr="preencoded.png">    </p:cNvPr>
          <p:cNvPicPr>
            <a:picLocks noChangeAspect="1"/>
          </p:cNvPicPr>
          <p:nvPr/>
        </p:nvPicPr>
        <p:blipFill>
          <a:blip r:embed="rId4"/>
          <a:stretch>
            <a:fillRect/>
          </a:stretch>
        </p:blipFill>
        <p:spPr>
          <a:xfrm>
            <a:off x="11548705" y="2326362"/>
            <a:ext cx="504230" cy="504230"/>
          </a:xfrm>
          <a:prstGeom prst="rect">
            <a:avLst/>
          </a:prstGeom>
        </p:spPr>
      </p:pic>
      <p:sp>
        <p:nvSpPr>
          <p:cNvPr id="11" name="Text 5"/>
          <p:cNvSpPr/>
          <p:nvPr/>
        </p:nvSpPr>
        <p:spPr>
          <a:xfrm>
            <a:off x="11548705" y="3032284"/>
            <a:ext cx="2375654" cy="315158"/>
          </a:xfrm>
          <a:prstGeom prst="rect">
            <a:avLst/>
          </a:prstGeom>
          <a:noFill/>
          <a:ln/>
        </p:spPr>
        <p:txBody>
          <a:bodyPr wrap="none" lIns="0" tIns="0" rIns="0" bIns="0" rtlCol="0" anchor="t"/>
          <a:lstStyle/>
          <a:p>
            <a:pPr algn="l" indent="0" marL="0">
              <a:lnSpc>
                <a:spcPts val="2450"/>
              </a:lnSpc>
              <a:buNone/>
            </a:pPr>
            <a:r>
              <a:rPr lang="en-US" sz="1950" dirty="0">
                <a:solidFill>
                  <a:srgbClr val="2C3249"/>
                </a:solidFill>
                <a:latin typeface="Kanit Light" pitchFamily="34" charset="0"/>
                <a:ea typeface="Kanit Light" pitchFamily="34" charset="-122"/>
                <a:cs typeface="Kanit Light" pitchFamily="34" charset="-120"/>
              </a:rPr>
              <a:t>Clear Purpose</a:t>
            </a:r>
            <a:endParaRPr lang="en-US" sz="1950" dirty="0"/>
          </a:p>
        </p:txBody>
      </p:sp>
      <p:sp>
        <p:nvSpPr>
          <p:cNvPr id="12" name="Text 6"/>
          <p:cNvSpPr/>
          <p:nvPr/>
        </p:nvSpPr>
        <p:spPr>
          <a:xfrm>
            <a:off x="11548705" y="3468410"/>
            <a:ext cx="2375654" cy="967978"/>
          </a:xfrm>
          <a:prstGeom prst="rect">
            <a:avLst/>
          </a:prstGeom>
          <a:noFill/>
          <a:ln/>
        </p:spPr>
        <p:txBody>
          <a:bodyPr wrap="square" lIns="0" tIns="0" rIns="0" bIns="0" rtlCol="0" anchor="t"/>
          <a:lstStyle/>
          <a:p>
            <a:pPr algn="l" indent="0" marL="0">
              <a:lnSpc>
                <a:spcPts val="2500"/>
              </a:lnSpc>
              <a:buNone/>
            </a:pPr>
            <a:r>
              <a:rPr lang="en-US" sz="1550" dirty="0">
                <a:solidFill>
                  <a:srgbClr val="2C3249"/>
                </a:solidFill>
                <a:latin typeface="Martel Sans" pitchFamily="34" charset="0"/>
                <a:ea typeface="Martel Sans" pitchFamily="34" charset="-122"/>
                <a:cs typeface="Martel Sans" pitchFamily="34" charset="-120"/>
              </a:rPr>
              <a:t>Maintain a strong vision to overcome challenges and setbacks.</a:t>
            </a:r>
            <a:endParaRPr lang="en-US" sz="1550" dirty="0"/>
          </a:p>
        </p:txBody>
      </p:sp>
      <p:pic>
        <p:nvPicPr>
          <p:cNvPr id="13" name="Image 4" descr="preencoded.png">    </p:cNvPr>
          <p:cNvPicPr>
            <a:picLocks noChangeAspect="1"/>
          </p:cNvPicPr>
          <p:nvPr/>
        </p:nvPicPr>
        <p:blipFill>
          <a:blip r:embed="rId5"/>
          <a:stretch>
            <a:fillRect/>
          </a:stretch>
        </p:blipFill>
        <p:spPr>
          <a:xfrm>
            <a:off x="6192322" y="5041463"/>
            <a:ext cx="504230" cy="504230"/>
          </a:xfrm>
          <a:prstGeom prst="rect">
            <a:avLst/>
          </a:prstGeom>
        </p:spPr>
      </p:pic>
      <p:sp>
        <p:nvSpPr>
          <p:cNvPr id="14" name="Text 7"/>
          <p:cNvSpPr/>
          <p:nvPr/>
        </p:nvSpPr>
        <p:spPr>
          <a:xfrm>
            <a:off x="6192322" y="5747385"/>
            <a:ext cx="2375654" cy="630317"/>
          </a:xfrm>
          <a:prstGeom prst="rect">
            <a:avLst/>
          </a:prstGeom>
          <a:noFill/>
          <a:ln/>
        </p:spPr>
        <p:txBody>
          <a:bodyPr wrap="square" lIns="0" tIns="0" rIns="0" bIns="0" rtlCol="0" anchor="t"/>
          <a:lstStyle/>
          <a:p>
            <a:pPr algn="l" indent="0" marL="0">
              <a:lnSpc>
                <a:spcPts val="2450"/>
              </a:lnSpc>
              <a:buNone/>
            </a:pPr>
            <a:r>
              <a:rPr lang="en-US" sz="1950" dirty="0">
                <a:solidFill>
                  <a:srgbClr val="2C3249"/>
                </a:solidFill>
                <a:latin typeface="Kanit Light" pitchFamily="34" charset="0"/>
                <a:ea typeface="Kanit Light" pitchFamily="34" charset="-122"/>
                <a:cs typeface="Kanit Light" pitchFamily="34" charset="-120"/>
              </a:rPr>
              <a:t>Say Yes to Opportunities</a:t>
            </a:r>
            <a:endParaRPr lang="en-US" sz="1950" dirty="0"/>
          </a:p>
        </p:txBody>
      </p:sp>
      <p:sp>
        <p:nvSpPr>
          <p:cNvPr id="15" name="Text 8"/>
          <p:cNvSpPr/>
          <p:nvPr/>
        </p:nvSpPr>
        <p:spPr>
          <a:xfrm>
            <a:off x="6192322" y="6498669"/>
            <a:ext cx="2375654" cy="967978"/>
          </a:xfrm>
          <a:prstGeom prst="rect">
            <a:avLst/>
          </a:prstGeom>
          <a:noFill/>
          <a:ln/>
        </p:spPr>
        <p:txBody>
          <a:bodyPr wrap="square" lIns="0" tIns="0" rIns="0" bIns="0" rtlCol="0" anchor="t"/>
          <a:lstStyle/>
          <a:p>
            <a:pPr algn="l" indent="0" marL="0">
              <a:lnSpc>
                <a:spcPts val="2500"/>
              </a:lnSpc>
              <a:buNone/>
            </a:pPr>
            <a:r>
              <a:rPr lang="en-US" sz="1550" dirty="0">
                <a:solidFill>
                  <a:srgbClr val="2C3249"/>
                </a:solidFill>
                <a:latin typeface="Martel Sans" pitchFamily="34" charset="0"/>
                <a:ea typeface="Martel Sans" pitchFamily="34" charset="-122"/>
                <a:cs typeface="Martel Sans" pitchFamily="34" charset="-120"/>
              </a:rPr>
              <a:t>Welcome new chances that may lead to unexpected success.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28624"/>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272D45"/>
                </a:solidFill>
                <a:latin typeface="Kanit Light" pitchFamily="34" charset="0"/>
                <a:ea typeface="Kanit Light" pitchFamily="34" charset="-122"/>
                <a:cs typeface="Kanit Light" pitchFamily="34" charset="-120"/>
              </a:rPr>
              <a:t>Conclusion and Personal Reflection</a:t>
            </a:r>
            <a:endParaRPr lang="en-US" sz="4450" dirty="0"/>
          </a:p>
        </p:txBody>
      </p:sp>
      <p:sp>
        <p:nvSpPr>
          <p:cNvPr id="4" name="Text 1"/>
          <p:cNvSpPr/>
          <p:nvPr/>
        </p:nvSpPr>
        <p:spPr>
          <a:xfrm>
            <a:off x="793790" y="4086344"/>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2C3249"/>
                </a:solidFill>
                <a:latin typeface="Martel Sans" pitchFamily="34" charset="0"/>
                <a:ea typeface="Martel Sans" pitchFamily="34" charset="-122"/>
                <a:cs typeface="Martel Sans" pitchFamily="34" charset="-120"/>
              </a:rPr>
              <a:t>Starting a business is common, but sustaining motivation to manage and grow it is rare. Loving your idea and committing fully is essential. Once you enter the market, there is no turning back—you may sacrifice social time to focus on your business. Success requires passion, dedication, and perseverance through all challenges.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2025-04-23T07:19:28Z</dcterms:created>
  <dcterms:modified xsi:type="dcterms:W3CDTF">2025-04-23T07:19:28Z</dcterms:modified>
</cp:coreProperties>
</file>